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2" r:id="rId6"/>
    <p:sldId id="258" r:id="rId7"/>
    <p:sldId id="261" r:id="rId8"/>
    <p:sldId id="263" r:id="rId9"/>
    <p:sldId id="265" r:id="rId10"/>
    <p:sldId id="272" r:id="rId11"/>
    <p:sldId id="273" r:id="rId12"/>
    <p:sldId id="274" r:id="rId13"/>
    <p:sldId id="259" r:id="rId14"/>
    <p:sldId id="267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785"/>
    <a:srgbClr val="0F3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 snapToObjects="1">
      <p:cViewPr varScale="1">
        <p:scale>
          <a:sx n="128" d="100"/>
          <a:sy n="128" d="100"/>
        </p:scale>
        <p:origin x="6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78033-6295-407B-A01F-A596D78B338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02939D-7108-4D14-8AA7-043613036A3A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Less-Technical</a:t>
          </a:r>
        </a:p>
      </dgm:t>
    </dgm:pt>
    <dgm:pt modelId="{1E15D7EC-1026-4831-98CA-C1BA983F94E7}" type="parTrans" cxnId="{73DAC57E-9453-4FC2-B93E-86508FB49D3F}">
      <dgm:prSet/>
      <dgm:spPr/>
      <dgm:t>
        <a:bodyPr/>
        <a:lstStyle/>
        <a:p>
          <a:endParaRPr lang="en-US"/>
        </a:p>
      </dgm:t>
    </dgm:pt>
    <dgm:pt modelId="{CB53EE22-6B93-4B33-9D28-02CD46A07C79}" type="sibTrans" cxnId="{73DAC57E-9453-4FC2-B93E-86508FB49D3F}">
      <dgm:prSet/>
      <dgm:spPr/>
      <dgm:t>
        <a:bodyPr/>
        <a:lstStyle/>
        <a:p>
          <a:endParaRPr lang="en-US"/>
        </a:p>
      </dgm:t>
    </dgm:pt>
    <dgm:pt modelId="{4EE25F7F-7036-4F0C-AC84-AE64261D57A6}">
      <dgm:prSet phldrT="[Text]"/>
      <dgm:spPr/>
      <dgm:t>
        <a:bodyPr/>
        <a:lstStyle/>
        <a:p>
          <a:r>
            <a:rPr lang="en-US" dirty="0"/>
            <a:t>IT Audit</a:t>
          </a:r>
        </a:p>
      </dgm:t>
    </dgm:pt>
    <dgm:pt modelId="{85171992-9079-4D62-934D-F7F9CE056C50}" type="parTrans" cxnId="{68D7232B-A1A0-427C-A92A-5C3B07496B3E}">
      <dgm:prSet/>
      <dgm:spPr/>
      <dgm:t>
        <a:bodyPr/>
        <a:lstStyle/>
        <a:p>
          <a:endParaRPr lang="en-US"/>
        </a:p>
      </dgm:t>
    </dgm:pt>
    <dgm:pt modelId="{CD279A7E-3E4A-4791-8AFB-A1DB68824851}" type="sibTrans" cxnId="{68D7232B-A1A0-427C-A92A-5C3B07496B3E}">
      <dgm:prSet/>
      <dgm:spPr/>
      <dgm:t>
        <a:bodyPr/>
        <a:lstStyle/>
        <a:p>
          <a:endParaRPr lang="en-US"/>
        </a:p>
      </dgm:t>
    </dgm:pt>
    <dgm:pt modelId="{4729C2F7-57C1-4563-BBB0-98B9C069EC2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Moderately-Technical</a:t>
          </a:r>
        </a:p>
      </dgm:t>
    </dgm:pt>
    <dgm:pt modelId="{AAB6E03C-A614-4F7A-B1EF-6B96DE116ABA}" type="parTrans" cxnId="{1C6C79D7-0662-4C50-A831-F0D6BDB396A1}">
      <dgm:prSet/>
      <dgm:spPr/>
      <dgm:t>
        <a:bodyPr/>
        <a:lstStyle/>
        <a:p>
          <a:endParaRPr lang="en-US"/>
        </a:p>
      </dgm:t>
    </dgm:pt>
    <dgm:pt modelId="{7EEA26B4-08EA-44C1-9463-6E2E3D9299A1}" type="sibTrans" cxnId="{1C6C79D7-0662-4C50-A831-F0D6BDB396A1}">
      <dgm:prSet/>
      <dgm:spPr/>
      <dgm:t>
        <a:bodyPr/>
        <a:lstStyle/>
        <a:p>
          <a:endParaRPr lang="en-US"/>
        </a:p>
      </dgm:t>
    </dgm:pt>
    <dgm:pt modelId="{7B2EC464-B472-45FF-BF67-6CA31725FF9D}">
      <dgm:prSet phldrT="[Text]"/>
      <dgm:spPr/>
      <dgm:t>
        <a:bodyPr/>
        <a:lstStyle/>
        <a:p>
          <a:r>
            <a:rPr lang="en-US" dirty="0"/>
            <a:t>Vulnerability Assessment</a:t>
          </a:r>
        </a:p>
      </dgm:t>
    </dgm:pt>
    <dgm:pt modelId="{A5D60045-F09C-40F8-9A9B-D3B129E3B7CC}" type="parTrans" cxnId="{1152B7B8-5C7E-48B4-94F7-2694C872EDCD}">
      <dgm:prSet/>
      <dgm:spPr/>
      <dgm:t>
        <a:bodyPr/>
        <a:lstStyle/>
        <a:p>
          <a:endParaRPr lang="en-US"/>
        </a:p>
      </dgm:t>
    </dgm:pt>
    <dgm:pt modelId="{EA0FB0CA-E07E-493A-A891-9C6C68A3F614}" type="sibTrans" cxnId="{1152B7B8-5C7E-48B4-94F7-2694C872EDCD}">
      <dgm:prSet/>
      <dgm:spPr/>
      <dgm:t>
        <a:bodyPr/>
        <a:lstStyle/>
        <a:p>
          <a:endParaRPr lang="en-US"/>
        </a:p>
      </dgm:t>
    </dgm:pt>
    <dgm:pt modelId="{1B23EEC5-7564-497B-BB4F-5D824D5E428F}">
      <dgm:prSet phldrT="[Text]"/>
      <dgm:spPr/>
      <dgm:t>
        <a:bodyPr/>
        <a:lstStyle/>
        <a:p>
          <a:r>
            <a:rPr lang="en-US" dirty="0"/>
            <a:t>Automated Scanning</a:t>
          </a:r>
        </a:p>
      </dgm:t>
    </dgm:pt>
    <dgm:pt modelId="{CEEC9F48-12D5-430F-A953-9C092FB4D95B}" type="parTrans" cxnId="{DA20A049-6911-4EE4-9AAA-806EFCAC3B65}">
      <dgm:prSet/>
      <dgm:spPr/>
      <dgm:t>
        <a:bodyPr/>
        <a:lstStyle/>
        <a:p>
          <a:endParaRPr lang="en-US"/>
        </a:p>
      </dgm:t>
    </dgm:pt>
    <dgm:pt modelId="{F2F078C3-A0D4-4096-B50A-D726EB808FCF}" type="sibTrans" cxnId="{DA20A049-6911-4EE4-9AAA-806EFCAC3B65}">
      <dgm:prSet/>
      <dgm:spPr/>
      <dgm:t>
        <a:bodyPr/>
        <a:lstStyle/>
        <a:p>
          <a:endParaRPr lang="en-US"/>
        </a:p>
      </dgm:t>
    </dgm:pt>
    <dgm:pt modelId="{B11010E2-779F-46E0-9D4C-9499873D06FB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Highly Technical</a:t>
          </a:r>
        </a:p>
      </dgm:t>
    </dgm:pt>
    <dgm:pt modelId="{89885D96-C453-4288-A4E2-39EA3FCFE8FD}" type="parTrans" cxnId="{BAE5277A-BAC1-4465-8F2D-C7543C2A2B3E}">
      <dgm:prSet/>
      <dgm:spPr/>
      <dgm:t>
        <a:bodyPr/>
        <a:lstStyle/>
        <a:p>
          <a:endParaRPr lang="en-US"/>
        </a:p>
      </dgm:t>
    </dgm:pt>
    <dgm:pt modelId="{9EC13E14-D05E-4C0B-B2FA-6B16A131C92A}" type="sibTrans" cxnId="{BAE5277A-BAC1-4465-8F2D-C7543C2A2B3E}">
      <dgm:prSet/>
      <dgm:spPr/>
      <dgm:t>
        <a:bodyPr/>
        <a:lstStyle/>
        <a:p>
          <a:endParaRPr lang="en-US"/>
        </a:p>
      </dgm:t>
    </dgm:pt>
    <dgm:pt modelId="{CF7C285F-63A1-4DD3-B173-C6E1956A9EFC}">
      <dgm:prSet phldrT="[Text]"/>
      <dgm:spPr/>
      <dgm:t>
        <a:bodyPr/>
        <a:lstStyle/>
        <a:p>
          <a:r>
            <a:rPr lang="en-US" dirty="0"/>
            <a:t>Penetration Testing</a:t>
          </a:r>
        </a:p>
      </dgm:t>
    </dgm:pt>
    <dgm:pt modelId="{FB2E5A9A-B659-488B-A487-BF64C1AB592A}" type="parTrans" cxnId="{2FA74283-92C4-4971-864F-B9D3CE3A5E15}">
      <dgm:prSet/>
      <dgm:spPr/>
      <dgm:t>
        <a:bodyPr/>
        <a:lstStyle/>
        <a:p>
          <a:endParaRPr lang="en-US"/>
        </a:p>
      </dgm:t>
    </dgm:pt>
    <dgm:pt modelId="{F825ED21-FCF5-46A8-B317-99CABB033E50}" type="sibTrans" cxnId="{2FA74283-92C4-4971-864F-B9D3CE3A5E15}">
      <dgm:prSet/>
      <dgm:spPr/>
      <dgm:t>
        <a:bodyPr/>
        <a:lstStyle/>
        <a:p>
          <a:endParaRPr lang="en-US"/>
        </a:p>
      </dgm:t>
    </dgm:pt>
    <dgm:pt modelId="{1F5CFEB5-DCE9-492C-8D76-D14BC1BEFC82}">
      <dgm:prSet phldrT="[Text]"/>
      <dgm:spPr/>
      <dgm:t>
        <a:bodyPr/>
        <a:lstStyle/>
        <a:p>
          <a:r>
            <a:rPr lang="en-US" dirty="0"/>
            <a:t>Web &amp; Mobile App Assessment</a:t>
          </a:r>
        </a:p>
      </dgm:t>
    </dgm:pt>
    <dgm:pt modelId="{18EBB47B-3C75-42C8-B18A-06A8F442521F}" type="parTrans" cxnId="{06729AB2-B706-40E3-B8D0-EF4CC0EE6FA5}">
      <dgm:prSet/>
      <dgm:spPr/>
      <dgm:t>
        <a:bodyPr/>
        <a:lstStyle/>
        <a:p>
          <a:endParaRPr lang="en-US"/>
        </a:p>
      </dgm:t>
    </dgm:pt>
    <dgm:pt modelId="{3002A498-762A-4EB6-BBA7-A13DDD9B7A84}" type="sibTrans" cxnId="{06729AB2-B706-40E3-B8D0-EF4CC0EE6FA5}">
      <dgm:prSet/>
      <dgm:spPr/>
      <dgm:t>
        <a:bodyPr/>
        <a:lstStyle/>
        <a:p>
          <a:endParaRPr lang="en-US"/>
        </a:p>
      </dgm:t>
    </dgm:pt>
    <dgm:pt modelId="{54B4C3AF-D921-48FF-A369-4702F7486A62}" type="pres">
      <dgm:prSet presAssocID="{E4E78033-6295-407B-A01F-A596D78B3380}" presName="linearFlow" presStyleCnt="0">
        <dgm:presLayoutVars>
          <dgm:dir/>
          <dgm:animLvl val="lvl"/>
          <dgm:resizeHandles val="exact"/>
        </dgm:presLayoutVars>
      </dgm:prSet>
      <dgm:spPr/>
    </dgm:pt>
    <dgm:pt modelId="{795882E1-FEED-480F-AA09-1EB851ECDBFE}" type="pres">
      <dgm:prSet presAssocID="{0A02939D-7108-4D14-8AA7-043613036A3A}" presName="composite" presStyleCnt="0"/>
      <dgm:spPr/>
    </dgm:pt>
    <dgm:pt modelId="{F099BBB0-7A5A-45F7-8476-7512182693B5}" type="pres">
      <dgm:prSet presAssocID="{0A02939D-7108-4D14-8AA7-043613036A3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A81294B-37C7-4C83-ACBD-8EF3351FCC3A}" type="pres">
      <dgm:prSet presAssocID="{0A02939D-7108-4D14-8AA7-043613036A3A}" presName="descendantText" presStyleLbl="alignAcc1" presStyleIdx="0" presStyleCnt="3">
        <dgm:presLayoutVars>
          <dgm:bulletEnabled val="1"/>
        </dgm:presLayoutVars>
      </dgm:prSet>
      <dgm:spPr/>
    </dgm:pt>
    <dgm:pt modelId="{C882C662-A990-4EE2-BEA3-EF5F45319D72}" type="pres">
      <dgm:prSet presAssocID="{CB53EE22-6B93-4B33-9D28-02CD46A07C79}" presName="sp" presStyleCnt="0"/>
      <dgm:spPr/>
    </dgm:pt>
    <dgm:pt modelId="{E4F7C8C8-FDBD-4023-98E4-65BBD73260FB}" type="pres">
      <dgm:prSet presAssocID="{4729C2F7-57C1-4563-BBB0-98B9C069EC22}" presName="composite" presStyleCnt="0"/>
      <dgm:spPr/>
    </dgm:pt>
    <dgm:pt modelId="{23BEFE1C-4B72-4557-AA6E-21821D09077B}" type="pres">
      <dgm:prSet presAssocID="{4729C2F7-57C1-4563-BBB0-98B9C069EC2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90534FD-A260-41EB-BDDD-7A7627B18992}" type="pres">
      <dgm:prSet presAssocID="{4729C2F7-57C1-4563-BBB0-98B9C069EC22}" presName="descendantText" presStyleLbl="alignAcc1" presStyleIdx="1" presStyleCnt="3">
        <dgm:presLayoutVars>
          <dgm:bulletEnabled val="1"/>
        </dgm:presLayoutVars>
      </dgm:prSet>
      <dgm:spPr/>
    </dgm:pt>
    <dgm:pt modelId="{7B309411-5623-4638-9BD8-D87D88F4F670}" type="pres">
      <dgm:prSet presAssocID="{7EEA26B4-08EA-44C1-9463-6E2E3D9299A1}" presName="sp" presStyleCnt="0"/>
      <dgm:spPr/>
    </dgm:pt>
    <dgm:pt modelId="{4CA694C3-D230-4CAC-9BE9-6B7F153C2766}" type="pres">
      <dgm:prSet presAssocID="{B11010E2-779F-46E0-9D4C-9499873D06FB}" presName="composite" presStyleCnt="0"/>
      <dgm:spPr/>
    </dgm:pt>
    <dgm:pt modelId="{7CFBFFA4-5846-4CC1-AFA9-B27BE76EB838}" type="pres">
      <dgm:prSet presAssocID="{B11010E2-779F-46E0-9D4C-9499873D06F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AED3D12-6D41-4659-A1BD-30BA1A40DB8E}" type="pres">
      <dgm:prSet presAssocID="{B11010E2-779F-46E0-9D4C-9499873D06F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0952702-908A-450C-85A9-81066EB0BF28}" type="presOf" srcId="{B11010E2-779F-46E0-9D4C-9499873D06FB}" destId="{7CFBFFA4-5846-4CC1-AFA9-B27BE76EB838}" srcOrd="0" destOrd="0" presId="urn:microsoft.com/office/officeart/2005/8/layout/chevron2"/>
    <dgm:cxn modelId="{68D7232B-A1A0-427C-A92A-5C3B07496B3E}" srcId="{0A02939D-7108-4D14-8AA7-043613036A3A}" destId="{4EE25F7F-7036-4F0C-AC84-AE64261D57A6}" srcOrd="0" destOrd="0" parTransId="{85171992-9079-4D62-934D-F7F9CE056C50}" sibTransId="{CD279A7E-3E4A-4791-8AFB-A1DB68824851}"/>
    <dgm:cxn modelId="{DA20A049-6911-4EE4-9AAA-806EFCAC3B65}" srcId="{4729C2F7-57C1-4563-BBB0-98B9C069EC22}" destId="{1B23EEC5-7564-497B-BB4F-5D824D5E428F}" srcOrd="1" destOrd="0" parTransId="{CEEC9F48-12D5-430F-A953-9C092FB4D95B}" sibTransId="{F2F078C3-A0D4-4096-B50A-D726EB808FCF}"/>
    <dgm:cxn modelId="{A5E29971-EE5A-43C2-BA11-72FD4FBFC157}" type="presOf" srcId="{7B2EC464-B472-45FF-BF67-6CA31725FF9D}" destId="{690534FD-A260-41EB-BDDD-7A7627B18992}" srcOrd="0" destOrd="0" presId="urn:microsoft.com/office/officeart/2005/8/layout/chevron2"/>
    <dgm:cxn modelId="{D4034054-2AB4-4610-9E67-867E3994F3DB}" type="presOf" srcId="{E4E78033-6295-407B-A01F-A596D78B3380}" destId="{54B4C3AF-D921-48FF-A369-4702F7486A62}" srcOrd="0" destOrd="0" presId="urn:microsoft.com/office/officeart/2005/8/layout/chevron2"/>
    <dgm:cxn modelId="{BAE5277A-BAC1-4465-8F2D-C7543C2A2B3E}" srcId="{E4E78033-6295-407B-A01F-A596D78B3380}" destId="{B11010E2-779F-46E0-9D4C-9499873D06FB}" srcOrd="2" destOrd="0" parTransId="{89885D96-C453-4288-A4E2-39EA3FCFE8FD}" sibTransId="{9EC13E14-D05E-4C0B-B2FA-6B16A131C92A}"/>
    <dgm:cxn modelId="{73DAC57E-9453-4FC2-B93E-86508FB49D3F}" srcId="{E4E78033-6295-407B-A01F-A596D78B3380}" destId="{0A02939D-7108-4D14-8AA7-043613036A3A}" srcOrd="0" destOrd="0" parTransId="{1E15D7EC-1026-4831-98CA-C1BA983F94E7}" sibTransId="{CB53EE22-6B93-4B33-9D28-02CD46A07C79}"/>
    <dgm:cxn modelId="{2FA74283-92C4-4971-864F-B9D3CE3A5E15}" srcId="{B11010E2-779F-46E0-9D4C-9499873D06FB}" destId="{CF7C285F-63A1-4DD3-B173-C6E1956A9EFC}" srcOrd="0" destOrd="0" parTransId="{FB2E5A9A-B659-488B-A487-BF64C1AB592A}" sibTransId="{F825ED21-FCF5-46A8-B317-99CABB033E50}"/>
    <dgm:cxn modelId="{D7C65E84-DDA7-4BBC-9E2F-49B6668AD75E}" type="presOf" srcId="{1F5CFEB5-DCE9-492C-8D76-D14BC1BEFC82}" destId="{1AED3D12-6D41-4659-A1BD-30BA1A40DB8E}" srcOrd="0" destOrd="1" presId="urn:microsoft.com/office/officeart/2005/8/layout/chevron2"/>
    <dgm:cxn modelId="{7CBDC28C-7F50-4041-B5B8-C8DD8182E215}" type="presOf" srcId="{4EE25F7F-7036-4F0C-AC84-AE64261D57A6}" destId="{2A81294B-37C7-4C83-ACBD-8EF3351FCC3A}" srcOrd="0" destOrd="0" presId="urn:microsoft.com/office/officeart/2005/8/layout/chevron2"/>
    <dgm:cxn modelId="{1670899E-95DE-44AE-BC79-402F3A2413B7}" type="presOf" srcId="{4729C2F7-57C1-4563-BBB0-98B9C069EC22}" destId="{23BEFE1C-4B72-4557-AA6E-21821D09077B}" srcOrd="0" destOrd="0" presId="urn:microsoft.com/office/officeart/2005/8/layout/chevron2"/>
    <dgm:cxn modelId="{4CD9DCA7-7D2D-494A-B79B-4A80E444C947}" type="presOf" srcId="{0A02939D-7108-4D14-8AA7-043613036A3A}" destId="{F099BBB0-7A5A-45F7-8476-7512182693B5}" srcOrd="0" destOrd="0" presId="urn:microsoft.com/office/officeart/2005/8/layout/chevron2"/>
    <dgm:cxn modelId="{06729AB2-B706-40E3-B8D0-EF4CC0EE6FA5}" srcId="{B11010E2-779F-46E0-9D4C-9499873D06FB}" destId="{1F5CFEB5-DCE9-492C-8D76-D14BC1BEFC82}" srcOrd="1" destOrd="0" parTransId="{18EBB47B-3C75-42C8-B18A-06A8F442521F}" sibTransId="{3002A498-762A-4EB6-BBA7-A13DDD9B7A84}"/>
    <dgm:cxn modelId="{1152B7B8-5C7E-48B4-94F7-2694C872EDCD}" srcId="{4729C2F7-57C1-4563-BBB0-98B9C069EC22}" destId="{7B2EC464-B472-45FF-BF67-6CA31725FF9D}" srcOrd="0" destOrd="0" parTransId="{A5D60045-F09C-40F8-9A9B-D3B129E3B7CC}" sibTransId="{EA0FB0CA-E07E-493A-A891-9C6C68A3F614}"/>
    <dgm:cxn modelId="{00B123BC-2E26-4FC5-BF83-2E2C9CF7F2FE}" type="presOf" srcId="{CF7C285F-63A1-4DD3-B173-C6E1956A9EFC}" destId="{1AED3D12-6D41-4659-A1BD-30BA1A40DB8E}" srcOrd="0" destOrd="0" presId="urn:microsoft.com/office/officeart/2005/8/layout/chevron2"/>
    <dgm:cxn modelId="{1C6C79D7-0662-4C50-A831-F0D6BDB396A1}" srcId="{E4E78033-6295-407B-A01F-A596D78B3380}" destId="{4729C2F7-57C1-4563-BBB0-98B9C069EC22}" srcOrd="1" destOrd="0" parTransId="{AAB6E03C-A614-4F7A-B1EF-6B96DE116ABA}" sibTransId="{7EEA26B4-08EA-44C1-9463-6E2E3D9299A1}"/>
    <dgm:cxn modelId="{BDF37ADC-A94A-4E2C-A092-739B0F894308}" type="presOf" srcId="{1B23EEC5-7564-497B-BB4F-5D824D5E428F}" destId="{690534FD-A260-41EB-BDDD-7A7627B18992}" srcOrd="0" destOrd="1" presId="urn:microsoft.com/office/officeart/2005/8/layout/chevron2"/>
    <dgm:cxn modelId="{6C7A0BEA-9F3A-4836-867A-F4173DB222A1}" type="presParOf" srcId="{54B4C3AF-D921-48FF-A369-4702F7486A62}" destId="{795882E1-FEED-480F-AA09-1EB851ECDBFE}" srcOrd="0" destOrd="0" presId="urn:microsoft.com/office/officeart/2005/8/layout/chevron2"/>
    <dgm:cxn modelId="{F97AE8A9-D38C-4F87-9C0B-AE3CE6EC15F3}" type="presParOf" srcId="{795882E1-FEED-480F-AA09-1EB851ECDBFE}" destId="{F099BBB0-7A5A-45F7-8476-7512182693B5}" srcOrd="0" destOrd="0" presId="urn:microsoft.com/office/officeart/2005/8/layout/chevron2"/>
    <dgm:cxn modelId="{315D1766-5AB9-4B9F-B4BE-60CF0BED10DB}" type="presParOf" srcId="{795882E1-FEED-480F-AA09-1EB851ECDBFE}" destId="{2A81294B-37C7-4C83-ACBD-8EF3351FCC3A}" srcOrd="1" destOrd="0" presId="urn:microsoft.com/office/officeart/2005/8/layout/chevron2"/>
    <dgm:cxn modelId="{6881D2D4-9E9B-4DC1-BDD9-FD40C1C42296}" type="presParOf" srcId="{54B4C3AF-D921-48FF-A369-4702F7486A62}" destId="{C882C662-A990-4EE2-BEA3-EF5F45319D72}" srcOrd="1" destOrd="0" presId="urn:microsoft.com/office/officeart/2005/8/layout/chevron2"/>
    <dgm:cxn modelId="{CE738C87-16E0-4779-8597-D6565CAA34A0}" type="presParOf" srcId="{54B4C3AF-D921-48FF-A369-4702F7486A62}" destId="{E4F7C8C8-FDBD-4023-98E4-65BBD73260FB}" srcOrd="2" destOrd="0" presId="urn:microsoft.com/office/officeart/2005/8/layout/chevron2"/>
    <dgm:cxn modelId="{018122BD-0F1D-4FD2-AFB6-4DA79E02732F}" type="presParOf" srcId="{E4F7C8C8-FDBD-4023-98E4-65BBD73260FB}" destId="{23BEFE1C-4B72-4557-AA6E-21821D09077B}" srcOrd="0" destOrd="0" presId="urn:microsoft.com/office/officeart/2005/8/layout/chevron2"/>
    <dgm:cxn modelId="{5620768E-89E4-4A04-B84F-680012BF97C0}" type="presParOf" srcId="{E4F7C8C8-FDBD-4023-98E4-65BBD73260FB}" destId="{690534FD-A260-41EB-BDDD-7A7627B18992}" srcOrd="1" destOrd="0" presId="urn:microsoft.com/office/officeart/2005/8/layout/chevron2"/>
    <dgm:cxn modelId="{44C5AC6C-A5C6-4AAB-9A7F-79C9E5115300}" type="presParOf" srcId="{54B4C3AF-D921-48FF-A369-4702F7486A62}" destId="{7B309411-5623-4638-9BD8-D87D88F4F670}" srcOrd="3" destOrd="0" presId="urn:microsoft.com/office/officeart/2005/8/layout/chevron2"/>
    <dgm:cxn modelId="{A7AC75B2-088B-43BE-9FA7-49D3FA49A752}" type="presParOf" srcId="{54B4C3AF-D921-48FF-A369-4702F7486A62}" destId="{4CA694C3-D230-4CAC-9BE9-6B7F153C2766}" srcOrd="4" destOrd="0" presId="urn:microsoft.com/office/officeart/2005/8/layout/chevron2"/>
    <dgm:cxn modelId="{ACDBD29F-0D9C-4D96-A7C0-7EA25FBDD183}" type="presParOf" srcId="{4CA694C3-D230-4CAC-9BE9-6B7F153C2766}" destId="{7CFBFFA4-5846-4CC1-AFA9-B27BE76EB838}" srcOrd="0" destOrd="0" presId="urn:microsoft.com/office/officeart/2005/8/layout/chevron2"/>
    <dgm:cxn modelId="{AC89AA12-E8BE-4C45-829F-B57FE775E353}" type="presParOf" srcId="{4CA694C3-D230-4CAC-9BE9-6B7F153C2766}" destId="{1AED3D12-6D41-4659-A1BD-30BA1A40DB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9BBB0-7A5A-45F7-8476-7512182693B5}">
      <dsp:nvSpPr>
        <dsp:cNvPr id="0" name=""/>
        <dsp:cNvSpPr/>
      </dsp:nvSpPr>
      <dsp:spPr>
        <a:xfrm rot="5400000">
          <a:off x="-189447" y="191520"/>
          <a:ext cx="1262982" cy="884087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Less-Technical</a:t>
          </a:r>
        </a:p>
      </dsp:txBody>
      <dsp:txXfrm rot="-5400000">
        <a:off x="1" y="444117"/>
        <a:ext cx="884087" cy="378895"/>
      </dsp:txXfrm>
    </dsp:sp>
    <dsp:sp modelId="{2A81294B-37C7-4C83-ACBD-8EF3351FCC3A}">
      <dsp:nvSpPr>
        <dsp:cNvPr id="0" name=""/>
        <dsp:cNvSpPr/>
      </dsp:nvSpPr>
      <dsp:spPr>
        <a:xfrm rot="5400000">
          <a:off x="3079574" y="-2193413"/>
          <a:ext cx="820938" cy="5211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IT Audit</a:t>
          </a:r>
        </a:p>
      </dsp:txBody>
      <dsp:txXfrm rot="-5400000">
        <a:off x="884088" y="42148"/>
        <a:ext cx="5171837" cy="740788"/>
      </dsp:txXfrm>
    </dsp:sp>
    <dsp:sp modelId="{23BEFE1C-4B72-4557-AA6E-21821D09077B}">
      <dsp:nvSpPr>
        <dsp:cNvPr id="0" name=""/>
        <dsp:cNvSpPr/>
      </dsp:nvSpPr>
      <dsp:spPr>
        <a:xfrm rot="5400000">
          <a:off x="-189447" y="1255192"/>
          <a:ext cx="1262982" cy="884087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Moderately-Technical</a:t>
          </a:r>
        </a:p>
      </dsp:txBody>
      <dsp:txXfrm rot="-5400000">
        <a:off x="1" y="1507789"/>
        <a:ext cx="884087" cy="378895"/>
      </dsp:txXfrm>
    </dsp:sp>
    <dsp:sp modelId="{690534FD-A260-41EB-BDDD-7A7627B18992}">
      <dsp:nvSpPr>
        <dsp:cNvPr id="0" name=""/>
        <dsp:cNvSpPr/>
      </dsp:nvSpPr>
      <dsp:spPr>
        <a:xfrm rot="5400000">
          <a:off x="3079574" y="-1129742"/>
          <a:ext cx="820938" cy="5211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Vulnerability Assessment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Automated Scanning</a:t>
          </a:r>
        </a:p>
      </dsp:txBody>
      <dsp:txXfrm rot="-5400000">
        <a:off x="884088" y="1105819"/>
        <a:ext cx="5171837" cy="740788"/>
      </dsp:txXfrm>
    </dsp:sp>
    <dsp:sp modelId="{7CFBFFA4-5846-4CC1-AFA9-B27BE76EB838}">
      <dsp:nvSpPr>
        <dsp:cNvPr id="0" name=""/>
        <dsp:cNvSpPr/>
      </dsp:nvSpPr>
      <dsp:spPr>
        <a:xfrm rot="5400000">
          <a:off x="-189447" y="2318863"/>
          <a:ext cx="1262982" cy="884087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Highly Technical</a:t>
          </a:r>
        </a:p>
      </dsp:txBody>
      <dsp:txXfrm rot="-5400000">
        <a:off x="1" y="2571460"/>
        <a:ext cx="884087" cy="378895"/>
      </dsp:txXfrm>
    </dsp:sp>
    <dsp:sp modelId="{1AED3D12-6D41-4659-A1BD-30BA1A40DB8E}">
      <dsp:nvSpPr>
        <dsp:cNvPr id="0" name=""/>
        <dsp:cNvSpPr/>
      </dsp:nvSpPr>
      <dsp:spPr>
        <a:xfrm rot="5400000">
          <a:off x="3079574" y="-66070"/>
          <a:ext cx="820938" cy="5211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Penetration Testing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Web &amp; Mobile App Assessment</a:t>
          </a:r>
        </a:p>
      </dsp:txBody>
      <dsp:txXfrm rot="-5400000">
        <a:off x="884088" y="2169491"/>
        <a:ext cx="5171837" cy="740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3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1" y="212808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0520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5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8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3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3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516"/>
            <a:ext cx="8229600" cy="75071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407408" cy="3394472"/>
          </a:xfrm>
        </p:spPr>
        <p:txBody>
          <a:bodyPr/>
          <a:lstStyle>
            <a:lvl1pPr>
              <a:defRPr sz="2800"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sz="2400"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sz="2000"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49824" y="1570024"/>
            <a:ext cx="3236976" cy="225458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FACT, STAT, OR QUOTE HERE LOOKS LIKE THIS.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4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516"/>
            <a:ext cx="8229600" cy="75071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325112" cy="3394472"/>
          </a:xfrm>
        </p:spPr>
        <p:txBody>
          <a:bodyPr/>
          <a:lstStyle>
            <a:lvl1pPr>
              <a:defRPr sz="2800"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sz="2400"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sz="2000"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22976" y="1570024"/>
            <a:ext cx="3163824" cy="225458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FACT, STAT, OR QUOTE HERE LOOKS LIKE THIS.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516"/>
            <a:ext cx="8229600" cy="75071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315968" cy="3394472"/>
          </a:xfrm>
        </p:spPr>
        <p:txBody>
          <a:bodyPr/>
          <a:lstStyle>
            <a:lvl1pPr>
              <a:defRPr sz="2800"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sz="2400"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sz="2000"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13832" y="1570024"/>
            <a:ext cx="3172968" cy="225458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FACT, STAT, OR QUOTE HERE LOOKS LIKE THIS.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3925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392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980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980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980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4839"/>
            <a:ext cx="8229600" cy="728390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0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4839"/>
            <a:ext cx="8229600" cy="728390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6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4839"/>
            <a:ext cx="8229600" cy="728390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6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08CB-131B-9149-A615-56AFFCEDF4F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F9C3D-4A0C-2C46-B327-D69AC28B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5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5" r:id="rId8"/>
    <p:sldLayoutId id="2147483666" r:id="rId9"/>
    <p:sldLayoutId id="2147483651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52" r:id="rId17"/>
    <p:sldLayoutId id="2147483673" r:id="rId18"/>
    <p:sldLayoutId id="2147483674" r:id="rId19"/>
    <p:sldLayoutId id="2147483655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024460-934F-4A31-9FA0-092B45E9B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77809"/>
            <a:ext cx="6578976" cy="1463442"/>
          </a:xfrm>
        </p:spPr>
        <p:txBody>
          <a:bodyPr>
            <a:normAutofit fontScale="90000"/>
          </a:bodyPr>
          <a:lstStyle/>
          <a:p>
            <a:r>
              <a:rPr lang="en-US" dirty="0"/>
              <a:t>Validating Your Information Security Program </a:t>
            </a:r>
            <a:r>
              <a:rPr lang="en-US" sz="3100" dirty="0"/>
              <a:t>(ISP 3 of 3)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180B608-6055-4CF2-ADD7-AFEF777666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Plan  -  Do  -  </a:t>
            </a:r>
            <a:r>
              <a:rPr lang="en-US" sz="2800" b="1" dirty="0">
                <a:solidFill>
                  <a:srgbClr val="FFC000"/>
                </a:solidFill>
              </a:rPr>
              <a:t>Check</a:t>
            </a:r>
            <a:r>
              <a:rPr lang="en-US" sz="2400" dirty="0"/>
              <a:t>  -  Act</a:t>
            </a:r>
          </a:p>
        </p:txBody>
      </p:sp>
    </p:spTree>
    <p:extLst>
      <p:ext uri="{BB962C8B-B14F-4D97-AF65-F5344CB8AC3E}">
        <p14:creationId xmlns:p14="http://schemas.microsoft.com/office/powerpoint/2010/main" val="78450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D4018A-A19D-46C1-BAC0-04FB510C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independence matters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D716B-3F84-4BFE-B02D-DBC6F6923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45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20436-EAEC-45D2-80D7-452F1CA9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Experience Matters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2DC8E3-4ACD-400D-BF90-F009A7181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It’s more than a 2</a:t>
            </a:r>
            <a:r>
              <a:rPr lang="en-US" baseline="30000" dirty="0"/>
              <a:t>nd</a:t>
            </a:r>
            <a:r>
              <a:rPr lang="en-US" dirty="0"/>
              <a:t> set of eyes, but it is that too!</a:t>
            </a:r>
          </a:p>
          <a:p>
            <a:r>
              <a:rPr lang="en-US" dirty="0"/>
              <a:t>SynerComm’s consultants work with dozens of clients annually and come from diverse backgrounds</a:t>
            </a:r>
          </a:p>
          <a:p>
            <a:r>
              <a:rPr lang="en-US" dirty="0"/>
              <a:t>Proven and repeatable processes</a:t>
            </a:r>
          </a:p>
          <a:p>
            <a:r>
              <a:rPr lang="en-US" dirty="0"/>
              <a:t>One person can’t know it all, but a team of </a:t>
            </a:r>
            <a:r>
              <a:rPr lang="en-US"/>
              <a:t>experts helps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4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9AF3-A2E8-4FEE-A0B7-D707F13E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41C0E-9340-485C-92F4-B08212815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90569"/>
          </a:xfrm>
        </p:spPr>
        <p:txBody>
          <a:bodyPr>
            <a:noAutofit/>
          </a:bodyPr>
          <a:lstStyle/>
          <a:p>
            <a:r>
              <a:rPr lang="en-US" sz="1800" dirty="0"/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362519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D316-AC2C-46D2-9E8F-3DEE6C8C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81" y="2477809"/>
            <a:ext cx="8289623" cy="562724"/>
          </a:xfrm>
        </p:spPr>
        <p:txBody>
          <a:bodyPr>
            <a:normAutofit fontScale="90000"/>
          </a:bodyPr>
          <a:lstStyle/>
          <a:p>
            <a:r>
              <a:rPr lang="en-US" dirty="0"/>
              <a:t>You’ve Planned Risk Reduction…</a:t>
            </a:r>
            <a:br>
              <a:rPr lang="en-US" dirty="0"/>
            </a:br>
            <a:r>
              <a:rPr lang="en-US" dirty="0"/>
              <a:t>You’ve Implemented Controls…</a:t>
            </a:r>
            <a:br>
              <a:rPr lang="en-US" dirty="0"/>
            </a:br>
            <a:r>
              <a:rPr lang="en-US" dirty="0"/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94496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9062790-8BBE-43BF-81D6-BB04A1C71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358" y="245007"/>
            <a:ext cx="5726678" cy="4432345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C70AE9-9948-4E02-8964-7E32643C1CB5}"/>
              </a:ext>
            </a:extLst>
          </p:cNvPr>
          <p:cNvSpPr/>
          <p:nvPr/>
        </p:nvSpPr>
        <p:spPr>
          <a:xfrm>
            <a:off x="3049452" y="2461179"/>
            <a:ext cx="3026245" cy="2216173"/>
          </a:xfrm>
          <a:prstGeom prst="rect">
            <a:avLst/>
          </a:prstGeom>
          <a:gradFill>
            <a:gsLst>
              <a:gs pos="0">
                <a:srgbClr val="FFFF00">
                  <a:alpha val="28000"/>
                </a:srgbClr>
              </a:gs>
              <a:gs pos="100000">
                <a:schemeClr val="bg1">
                  <a:alpha val="0"/>
                </a:schemeClr>
              </a:gs>
            </a:gsLst>
          </a:gradFill>
          <a:ln w="3175" cap="rnd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0D10BF-4288-4287-86AA-19993E5EDC65}"/>
              </a:ext>
            </a:extLst>
          </p:cNvPr>
          <p:cNvSpPr txBox="1"/>
          <p:nvPr/>
        </p:nvSpPr>
        <p:spPr>
          <a:xfrm>
            <a:off x="83127" y="581891"/>
            <a:ext cx="3421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You Don’t Validate (Check) Your Controls, </a:t>
            </a:r>
          </a:p>
          <a:p>
            <a:endParaRPr lang="en-US" sz="1600" dirty="0"/>
          </a:p>
          <a:p>
            <a:r>
              <a:rPr lang="en-US" sz="3200" dirty="0"/>
              <a:t>How Can You Be Confident That They Are Working to Reduce Risk?</a:t>
            </a:r>
          </a:p>
        </p:txBody>
      </p:sp>
    </p:spTree>
    <p:extLst>
      <p:ext uri="{BB962C8B-B14F-4D97-AF65-F5344CB8AC3E}">
        <p14:creationId xmlns:p14="http://schemas.microsoft.com/office/powerpoint/2010/main" val="2960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215B-D530-4E79-B43A-6ED99F75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we need to validate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8967C-ADA8-46D6-A582-D35FAE54D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485172"/>
          </a:xfrm>
        </p:spPr>
        <p:txBody>
          <a:bodyPr>
            <a:noAutofit/>
          </a:bodyPr>
          <a:lstStyle/>
          <a:p>
            <a:r>
              <a:rPr lang="en-US" sz="3200" b="1" dirty="0"/>
              <a:t>BUT HOW?</a:t>
            </a:r>
          </a:p>
        </p:txBody>
      </p:sp>
    </p:spTree>
    <p:extLst>
      <p:ext uri="{BB962C8B-B14F-4D97-AF65-F5344CB8AC3E}">
        <p14:creationId xmlns:p14="http://schemas.microsoft.com/office/powerpoint/2010/main" val="162531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F300-6F10-4C32-8D71-A2592418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Proven ISP Validation Methods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07945BC-9EB8-4E21-87EA-A4A227EE2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477263"/>
              </p:ext>
            </p:extLst>
          </p:nvPr>
        </p:nvGraphicFramePr>
        <p:xfrm>
          <a:off x="1138990" y="1209278"/>
          <a:ext cx="60960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55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20436-EAEC-45D2-80D7-452F1CA9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1: IT Security Audit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CC4EBA-8B96-4FAE-A1D3-E0D7B2110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Broad/General Audits</a:t>
            </a:r>
          </a:p>
          <a:p>
            <a:pPr lvl="1"/>
            <a:r>
              <a:rPr lang="en-US" dirty="0"/>
              <a:t>Information Security Program (Policies, Procedures &amp; Standards)</a:t>
            </a:r>
          </a:p>
          <a:p>
            <a:pPr lvl="1"/>
            <a:r>
              <a:rPr lang="en-US" dirty="0"/>
              <a:t>Regulatory/Compliance (PCI, HIPAA, FFIEC FISMA/FedRAMP/NIST)</a:t>
            </a:r>
          </a:p>
          <a:p>
            <a:pPr lvl="1"/>
            <a:r>
              <a:rPr lang="en-US" dirty="0"/>
              <a:t>Best Practice (CIS Top 20, ISO 27000, NIST)</a:t>
            </a:r>
          </a:p>
          <a:p>
            <a:r>
              <a:rPr lang="en-US" dirty="0"/>
              <a:t>Specific/Targeted Audits</a:t>
            </a:r>
          </a:p>
          <a:p>
            <a:pPr lvl="1"/>
            <a:r>
              <a:rPr lang="en-US" dirty="0"/>
              <a:t>Firewall &amp; Network Switch/Router Configuration &amp; Policy</a:t>
            </a:r>
          </a:p>
          <a:p>
            <a:pPr lvl="1"/>
            <a:r>
              <a:rPr lang="en-US" dirty="0"/>
              <a:t>Authentication, Authorization &amp; Accounting (AAA)</a:t>
            </a:r>
          </a:p>
          <a:p>
            <a:pPr lvl="1"/>
            <a:r>
              <a:rPr lang="en-US" dirty="0"/>
              <a:t>Remote Access</a:t>
            </a:r>
          </a:p>
          <a:p>
            <a:pPr lvl="1"/>
            <a:r>
              <a:rPr lang="en-US" dirty="0"/>
              <a:t>Passwords</a:t>
            </a:r>
          </a:p>
          <a:p>
            <a:pPr lvl="1"/>
            <a:r>
              <a:rPr lang="en-US" dirty="0"/>
              <a:t>Active Directory &amp; Operating Systems (Windows, Linux)</a:t>
            </a:r>
          </a:p>
          <a:p>
            <a:r>
              <a:rPr lang="en-US" dirty="0"/>
              <a:t>Technical, Administrative/Operational, Physical</a:t>
            </a:r>
          </a:p>
        </p:txBody>
      </p:sp>
    </p:spTree>
    <p:extLst>
      <p:ext uri="{BB962C8B-B14F-4D97-AF65-F5344CB8AC3E}">
        <p14:creationId xmlns:p14="http://schemas.microsoft.com/office/powerpoint/2010/main" val="45548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20436-EAEC-45D2-80D7-452F1CA9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2: Automated Scanning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CC4EBA-8B96-4FAE-A1D3-E0D7B2110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Vulnerability Assessment </a:t>
            </a:r>
          </a:p>
          <a:p>
            <a:pPr lvl="1"/>
            <a:r>
              <a:rPr lang="en-US" dirty="0"/>
              <a:t>Validates patch management and identifies well-known vulnerabilities, EOL software, default configurations, and default passwords</a:t>
            </a:r>
          </a:p>
          <a:p>
            <a:pPr lvl="1"/>
            <a:r>
              <a:rPr lang="en-US" dirty="0"/>
              <a:t>Tools:  Tenable Nessus, Rapid7 </a:t>
            </a:r>
            <a:r>
              <a:rPr lang="en-US" dirty="0" err="1"/>
              <a:t>NeXpose</a:t>
            </a:r>
            <a:r>
              <a:rPr lang="en-US" dirty="0"/>
              <a:t>, Qualys</a:t>
            </a:r>
          </a:p>
          <a:p>
            <a:r>
              <a:rPr lang="en-US" dirty="0"/>
              <a:t>Configuration Assessment</a:t>
            </a:r>
          </a:p>
          <a:p>
            <a:pPr lvl="1"/>
            <a:r>
              <a:rPr lang="en-US" dirty="0"/>
              <a:t>Compares operating system configurations against industry best practices</a:t>
            </a:r>
          </a:p>
          <a:p>
            <a:pPr lvl="1"/>
            <a:r>
              <a:rPr lang="en-US" dirty="0"/>
              <a:t>Tools: Tenable Nessus, </a:t>
            </a:r>
            <a:r>
              <a:rPr lang="en-US" dirty="0" err="1"/>
              <a:t>Redseal</a:t>
            </a:r>
            <a:r>
              <a:rPr lang="en-US" dirty="0"/>
              <a:t>, Titania Nipper </a:t>
            </a:r>
          </a:p>
          <a:p>
            <a:r>
              <a:rPr lang="en-US" dirty="0"/>
              <a:t>Application Assessment and Code Review</a:t>
            </a:r>
          </a:p>
          <a:p>
            <a:pPr lvl="1"/>
            <a:r>
              <a:rPr lang="en-US" dirty="0"/>
              <a:t>Checks web applications for common and well-known flaws (OWASP Top 10)</a:t>
            </a:r>
          </a:p>
          <a:p>
            <a:pPr lvl="1"/>
            <a:r>
              <a:rPr lang="en-US" dirty="0"/>
              <a:t>Tools:  HP </a:t>
            </a:r>
            <a:r>
              <a:rPr lang="en-US" dirty="0" err="1"/>
              <a:t>WebInspect</a:t>
            </a:r>
            <a:r>
              <a:rPr lang="en-US" dirty="0"/>
              <a:t>, Burp Suite Pro, IBM </a:t>
            </a:r>
            <a:r>
              <a:rPr lang="en-US" dirty="0" err="1"/>
              <a:t>AppScan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20436-EAEC-45D2-80D7-452F1CA9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3: Penetration Testing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CC4EBA-8B96-4FAE-A1D3-E0D7B2110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Network – External</a:t>
            </a:r>
          </a:p>
          <a:p>
            <a:pPr lvl="1"/>
            <a:r>
              <a:rPr lang="en-US" dirty="0"/>
              <a:t>Conducted from the Internet and simulates a skilled and determined intruder with intent on compromising your systems and data</a:t>
            </a:r>
          </a:p>
          <a:p>
            <a:r>
              <a:rPr lang="en-US" dirty="0"/>
              <a:t>Network – Internal</a:t>
            </a:r>
          </a:p>
          <a:p>
            <a:pPr lvl="1"/>
            <a:r>
              <a:rPr lang="en-US" dirty="0"/>
              <a:t>Starts from a network connection on your internal network</a:t>
            </a:r>
          </a:p>
          <a:p>
            <a:r>
              <a:rPr lang="en-US" dirty="0"/>
              <a:t>Social Engineering</a:t>
            </a:r>
          </a:p>
          <a:p>
            <a:pPr lvl="1"/>
            <a:r>
              <a:rPr lang="en-US" dirty="0"/>
              <a:t>Most common and most successful attack path for intruders</a:t>
            </a:r>
          </a:p>
          <a:p>
            <a:pPr lvl="1"/>
            <a:r>
              <a:rPr lang="en-US" dirty="0"/>
              <a:t>Focus is not on tricking people, but instead on the flaws and vulnerabilities that an attacker takes post-compromise</a:t>
            </a:r>
          </a:p>
          <a:p>
            <a:pPr lvl="1"/>
            <a:r>
              <a:rPr lang="en-US" dirty="0"/>
              <a:t>Email (phishing), telephone (pre-text calls), or onsite (physical)</a:t>
            </a:r>
          </a:p>
          <a:p>
            <a:r>
              <a:rPr lang="en-US" dirty="0"/>
              <a:t>Web &amp; Mobile Applications </a:t>
            </a:r>
            <a:r>
              <a:rPr lang="en-US"/>
              <a:t>(including </a:t>
            </a:r>
            <a:r>
              <a:rPr lang="en-US" dirty="0"/>
              <a:t>APIs)</a:t>
            </a:r>
          </a:p>
          <a:p>
            <a:pPr lvl="1"/>
            <a:r>
              <a:rPr lang="en-US" dirty="0"/>
              <a:t>Automated tools are great, but only in the hands of an experienced penetration tester</a:t>
            </a:r>
          </a:p>
          <a:p>
            <a:pPr lvl="1"/>
            <a:r>
              <a:rPr lang="en-US" dirty="0"/>
              <a:t>The attack surface of most applications is 100x greater than most other network services </a:t>
            </a:r>
          </a:p>
        </p:txBody>
      </p:sp>
    </p:spTree>
    <p:extLst>
      <p:ext uri="{BB962C8B-B14F-4D97-AF65-F5344CB8AC3E}">
        <p14:creationId xmlns:p14="http://schemas.microsoft.com/office/powerpoint/2010/main" val="289241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20436-EAEC-45D2-80D7-452F1CA9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Modern &amp; Advanced Methods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CC4EBA-8B96-4FAE-A1D3-E0D7B2110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Adversary Simulation</a:t>
            </a:r>
          </a:p>
          <a:p>
            <a:pPr lvl="1"/>
            <a:r>
              <a:rPr lang="en-US" dirty="0"/>
              <a:t>Based on pre-defined or customized playbook</a:t>
            </a:r>
          </a:p>
          <a:p>
            <a:pPr lvl="2"/>
            <a:r>
              <a:rPr lang="en-US" dirty="0"/>
              <a:t>Command and control, persistence, discovery and credential access</a:t>
            </a:r>
          </a:p>
          <a:p>
            <a:pPr lvl="2"/>
            <a:r>
              <a:rPr lang="en-US" dirty="0"/>
              <a:t>Privilege escalation and lateral movement</a:t>
            </a:r>
          </a:p>
          <a:p>
            <a:pPr lvl="2"/>
            <a:r>
              <a:rPr lang="en-US" dirty="0"/>
              <a:t>Collection and exfiltration</a:t>
            </a:r>
          </a:p>
          <a:p>
            <a:pPr lvl="2"/>
            <a:r>
              <a:rPr lang="en-US" dirty="0"/>
              <a:t>Defense evasion </a:t>
            </a:r>
          </a:p>
          <a:p>
            <a:pPr lvl="1"/>
            <a:r>
              <a:rPr lang="en-US" dirty="0"/>
              <a:t>Typically performed onsite </a:t>
            </a:r>
            <a:r>
              <a:rPr lang="en-US" u="sng" dirty="0"/>
              <a:t>in Cooperation </a:t>
            </a:r>
            <a:r>
              <a:rPr lang="en-US" dirty="0"/>
              <a:t>with our client’s </a:t>
            </a:r>
            <a:r>
              <a:rPr lang="en-US" u="sng" dirty="0"/>
              <a:t>Team</a:t>
            </a:r>
          </a:p>
          <a:p>
            <a:pPr lvl="1"/>
            <a:r>
              <a:rPr lang="en-US" dirty="0"/>
              <a:t>Methodical, repeating process:</a:t>
            </a:r>
          </a:p>
          <a:p>
            <a:pPr lvl="2"/>
            <a:r>
              <a:rPr lang="en-US" dirty="0"/>
              <a:t>Attack &gt; Validate Control &gt; Improve Control &gt; Validate Control &gt; Next Attack</a:t>
            </a:r>
          </a:p>
          <a:p>
            <a:pPr lvl="1"/>
            <a:r>
              <a:rPr lang="en-US" dirty="0"/>
              <a:t>Tactics, techniques and procedures based on MITRE ATT&amp;CK for Enterprise </a:t>
            </a:r>
          </a:p>
          <a:p>
            <a:r>
              <a:rPr lang="en-US" dirty="0"/>
              <a:t>Continuous Penetration Testing</a:t>
            </a:r>
          </a:p>
          <a:p>
            <a:pPr lvl="1"/>
            <a:r>
              <a:rPr lang="en-US" dirty="0"/>
              <a:t>Most methods of validation are “point in time” and are conducted on 1-2 year cycles</a:t>
            </a:r>
          </a:p>
          <a:p>
            <a:pPr lvl="1"/>
            <a:r>
              <a:rPr lang="en-US" dirty="0"/>
              <a:t>Continuous penetration testing shrinks the gap and provides regular validation throughout the entire year</a:t>
            </a:r>
          </a:p>
        </p:txBody>
      </p:sp>
    </p:spTree>
    <p:extLst>
      <p:ext uri="{BB962C8B-B14F-4D97-AF65-F5344CB8AC3E}">
        <p14:creationId xmlns:p14="http://schemas.microsoft.com/office/powerpoint/2010/main" val="3205020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BEF88F389B604A9E3CA5C4F4117687" ma:contentTypeVersion="4" ma:contentTypeDescription="Create a new document." ma:contentTypeScope="" ma:versionID="7b0e71834e9f1ffc0da084bb9d3cd630">
  <xsd:schema xmlns:xsd="http://www.w3.org/2001/XMLSchema" xmlns:xs="http://www.w3.org/2001/XMLSchema" xmlns:p="http://schemas.microsoft.com/office/2006/metadata/properties" xmlns:ns2="7e3c9ffc-38d3-4f25-b31f-14cb1545fcef" xmlns:ns3="ebe1cdb1-9ca8-4539-84b8-3ef01c73f38c" targetNamespace="http://schemas.microsoft.com/office/2006/metadata/properties" ma:root="true" ma:fieldsID="eff7f87a20747144834512edb33db37c" ns2:_="" ns3:_="">
    <xsd:import namespace="7e3c9ffc-38d3-4f25-b31f-14cb1545fcef"/>
    <xsd:import namespace="ebe1cdb1-9ca8-4539-84b8-3ef01c73f3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c9ffc-38d3-4f25-b31f-14cb1545fc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1cdb1-9ca8-4539-84b8-3ef01c73f3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4B297F-CD59-4D72-A1C2-B329E8AF61D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d4af1574-3ce7-4826-b195-da95d3c301c7"/>
    <ds:schemaRef ds:uri="http://schemas.openxmlformats.org/package/2006/metadata/core-properties"/>
    <ds:schemaRef ds:uri="7e3c9ffc-38d3-4f25-b31f-14cb1545fce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609A05-D68F-4827-8BD4-468BEDD87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F61C4B-4D3C-4167-8626-9030308AF834}"/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527</Words>
  <Application>Microsoft Office PowerPoint</Application>
  <PresentationFormat>On-screen Show (16:9)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Validating Your Information Security Program (ISP 3 of 3) </vt:lpstr>
      <vt:lpstr>You’ve Planned Risk Reduction… You’ve Implemented Controls… Now what?</vt:lpstr>
      <vt:lpstr>PowerPoint Presentation</vt:lpstr>
      <vt:lpstr>So we need to validate</vt:lpstr>
      <vt:lpstr>Proven ISP Validation Methods</vt:lpstr>
      <vt:lpstr>Method 1: IT Security Audit</vt:lpstr>
      <vt:lpstr>Method 2: Automated Scanning</vt:lpstr>
      <vt:lpstr>Method 3: Penetration Testing</vt:lpstr>
      <vt:lpstr>Modern &amp; Advanced Methods</vt:lpstr>
      <vt:lpstr>Why independence matters</vt:lpstr>
      <vt:lpstr>Experience Matters</vt:lpstr>
      <vt:lpstr>Questions?</vt:lpstr>
    </vt:vector>
  </TitlesOfParts>
  <Company>Mangold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Judd</dc:creator>
  <cp:keywords>Adversary Simulation;Summit</cp:keywords>
  <cp:lastModifiedBy>Brian Judd</cp:lastModifiedBy>
  <cp:revision>43</cp:revision>
  <dcterms:created xsi:type="dcterms:W3CDTF">2017-04-26T19:54:32Z</dcterms:created>
  <dcterms:modified xsi:type="dcterms:W3CDTF">2018-04-09T19:50:38Z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0x0101001CBEF88F389B604A9E3CA5C4F4117687</vt:lpwstr>
  </property>
</Properties>
</file>